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2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9144000" cy="5143500" type="screen16x9"/>
  <p:notesSz cx="6858000" cy="9144000"/>
  <p:embeddedFontLst>
    <p:embeddedFont>
      <p:font typeface="Montserrat" panose="020B0604020202020204" charset="0"/>
      <p:regular r:id="rId47"/>
      <p:bold r:id="rId48"/>
      <p:italic r:id="rId49"/>
      <p:boldItalic r:id="rId50"/>
    </p:embeddedFont>
    <p:embeddedFont>
      <p:font typeface="Lato" panose="020B060402020202020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C9ABAF-A7B2-4FEE-87DE-6C5A7890EBAC}">
  <a:tblStyle styleId="{D9C9ABAF-A7B2-4FEE-87DE-6C5A7890EB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f02d967e1e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f02d967e1e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Adam+Nitzan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02d967e1e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f02d967e1e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ef806fb67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ef806fb67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f02d967e1e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f02d967e1e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eff7271e5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eff7271e5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eff7271e5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eff7271e5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ff7271e5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eff7271e5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f02d967e1e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f02d967e1e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f02d967e1e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f02d967e1e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f02d967e1e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f02d967e1e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f02d967e1e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f02d967e1e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f02d967e1e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f02d967e1e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f02d967e1e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f02d967e1e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eff7271e53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eff7271e53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eff7271e5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2eff7271e5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ef806fb73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ef806fb7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eff7271e53_0_1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eff7271e53_0_1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eff7271e53_0_1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eff7271e53_0_1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eff7271e53_0_1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2eff7271e53_0_1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eff7271e53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2eff7271e53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eff7271e53_3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eff7271e53_3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ef806fb67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ef806fb67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ef806fb6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ef806fb6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f02d967e1e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f02d967e1e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f02d967e1e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f02d967e1e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1c01a9518b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21c01a9518b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f02d967e1e_2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f02d967e1e_2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1c01a951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1c01a951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Commonsense reasoning by measuring its ability to resolve ambiguities in text.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1c01a9518b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1c01a9518b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Commonsense reasoning by measuring its ability to resolve ambiguities in text.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2ef806fb67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2ef806fb67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1c0176614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1c0176614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f02d967e1e_2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f02d967e1e_2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Adam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2f02d967e1e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2f02d967e1e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Adam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eff7271e53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eff7271e53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Adam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f02d967e1e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f02d967e1e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f09f8cad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f09f8cad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Nitzan+Adam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f02d967e1e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f02d967e1e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2f02d967e1e_2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2f02d967e1e_2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Nitzan+Adam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f02d967e1e_2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f02d967e1e_2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Adam+Nitzan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efbee82678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efbee82678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f02d967e1e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f02d967e1e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f02d967e1e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f02d967e1e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f02d967e1e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f02d967e1e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02d967e1e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f02d967e1e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</a:t>
            </a:r>
            <a:r>
              <a:rPr lang="en-GB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cCann (2018) demonstrated it was p</a:t>
            </a:r>
            <a:r>
              <a:rPr lang="en-GB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ossible </a:t>
            </a:r>
            <a:r>
              <a:rPr lang="en-GB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 train the </a:t>
            </a:r>
            <a:r>
              <a:rPr lang="en-GB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MQAN </a:t>
            </a:r>
            <a:r>
              <a:rPr lang="en-GB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 infer and perform many different tasks on examples with (t</a:t>
            </a:r>
            <a:r>
              <a:rPr lang="en-GB" sz="15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asks, input, output)</a:t>
            </a: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type of format. Like: 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(translate to french, english text, french text).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Nitzan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3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132" name="Google Shape;132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3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3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3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1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40" name="Google Shape;140;p1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4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4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4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4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4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" name="Google Shape;150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1" name="Google Shape;151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Google Shape;153;p14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54" name="Google Shape;154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7" name="Google Shape;157;p15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5">
            <a:hlinkClick r:id="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5">
            <a:hlinkClick r:id="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">
            <a:hlinkClick r:id="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>
            <a:hlinkClick r:id="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2" name="Google Shape;16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3" name="Google Shape;16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66" name="Google Shape;16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7" name="Google Shape;167;p15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gi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>
            <a:spLocks noGrp="1"/>
          </p:cNvSpPr>
          <p:nvPr>
            <p:ph type="ctrTitle"/>
          </p:nvPr>
        </p:nvSpPr>
        <p:spPr>
          <a:xfrm>
            <a:off x="3537150" y="84815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Language Models are Unsupervised Multitask Learners </a:t>
            </a:r>
            <a:endParaRPr b="1"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1"/>
          </p:nvPr>
        </p:nvSpPr>
        <p:spPr>
          <a:xfrm>
            <a:off x="4832675" y="4029250"/>
            <a:ext cx="3569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50">
                <a:latin typeface="Montserrat"/>
                <a:ea typeface="Montserrat"/>
                <a:cs typeface="Montserrat"/>
                <a:sym typeface="Montserrat"/>
              </a:rPr>
              <a:t>Presented by: Adam Zelzer, Nitzan Ron</a:t>
            </a:r>
            <a:endParaRPr sz="135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4" name="Google Shape;1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725" y="4210674"/>
            <a:ext cx="1239299" cy="86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GPT-I</a:t>
            </a:r>
            <a:endParaRPr sz="2800" b="1"/>
          </a:p>
        </p:txBody>
      </p:sp>
      <p:sp>
        <p:nvSpPr>
          <p:cNvPr id="232" name="Google Shape;232;p2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G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enerative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P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re-trained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ransformer.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Predecessor to GPT-II.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Trained in an unsupervised setting.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General purpose model, able to generate coherent text.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3" name="Google Shape;2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8425" y="986575"/>
            <a:ext cx="1892175" cy="347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6"/>
          <p:cNvSpPr txBox="1">
            <a:spLocks noGrp="1"/>
          </p:cNvSpPr>
          <p:nvPr>
            <p:ph type="title"/>
          </p:nvPr>
        </p:nvSpPr>
        <p:spPr>
          <a:xfrm>
            <a:off x="823450" y="685350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Main Idea - MORE!</a:t>
            </a:r>
            <a:endParaRPr sz="3200" b="1"/>
          </a:p>
        </p:txBody>
      </p:sp>
      <p:pic>
        <p:nvPicPr>
          <p:cNvPr id="239" name="Google Shape;2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450" y="3769711"/>
            <a:ext cx="918126" cy="918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3670" y="3687000"/>
            <a:ext cx="1083530" cy="108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8566" y="3769701"/>
            <a:ext cx="918109" cy="9181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Language Modeling</a:t>
            </a:r>
            <a:endParaRPr sz="2800" b="1"/>
          </a:p>
        </p:txBody>
      </p:sp>
      <p:sp>
        <p:nvSpPr>
          <p:cNvPr id="247" name="Google Shape;247;p2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Language is structured in a sequential ordering.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Given a sequence of symbols                                , the model estimates the distribution: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27" title="[27,33,44,&quot;https://www.codecogs.com/eqnedit.php?latex=p(x)%3D%5Cprod_%7Bi%3D1%7D%5E%7Bn%7Dp(s_i%7Cs_1%2C%5Cldots%2Cs_%7Bi-1%7D)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6277" y="3314650"/>
            <a:ext cx="3341327" cy="78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7" title="[27,33,44,&quot;https://www.codecogs.com/eqnedit.php?latex=x%3D(s_1%2C%5Cldots%2Cs_n)#0&quot;]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026" y="2134133"/>
            <a:ext cx="1783700" cy="27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Multitask Learning</a:t>
            </a:r>
            <a:endParaRPr sz="2800" b="1"/>
          </a:p>
        </p:txBody>
      </p:sp>
      <p:sp>
        <p:nvSpPr>
          <p:cNvPr id="255" name="Google Shape;255;p2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31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Instead of learning:	 </a:t>
            </a: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p(output|input)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en-GB" sz="18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We can learn:		 </a:t>
            </a: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p(output|input, task)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This can be done easily with language modeling, using training examples of the form: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(task, input, output)</a:t>
            </a: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For example: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(translate from English to French, Hello!, Bonjour!)</a:t>
            </a: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256" name="Google Shape;256;p28"/>
          <p:cNvPicPr preferRelativeResize="0"/>
          <p:nvPr/>
        </p:nvPicPr>
        <p:blipFill rotWithShape="1">
          <a:blip r:embed="rId3">
            <a:alphaModFix/>
          </a:blip>
          <a:srcRect l="10052" r="15592"/>
          <a:stretch/>
        </p:blipFill>
        <p:spPr>
          <a:xfrm>
            <a:off x="1172550" y="4047550"/>
            <a:ext cx="6798899" cy="8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Required Dataset</a:t>
            </a:r>
            <a:endParaRPr sz="2800" b="1"/>
          </a:p>
        </p:txBody>
      </p:sp>
      <p:sp>
        <p:nvSpPr>
          <p:cNvPr id="262" name="Google Shape;262;p2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To achieve multitask learning, a dataset whose objects contain task descriptions, text inputs and labels would be needed. There is no such dataset, and creating one is an immense job.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</p:txBody>
      </p:sp>
      <p:pic>
        <p:nvPicPr>
          <p:cNvPr id="263" name="Google Shape;2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4350" y="2377700"/>
            <a:ext cx="2482050" cy="248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Solution - Unsupervised Learning</a:t>
            </a:r>
            <a:endParaRPr sz="2800" b="1"/>
          </a:p>
        </p:txBody>
      </p:sp>
      <p:sp>
        <p:nvSpPr>
          <p:cNvPr id="269" name="Google Shape;269;p3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The researchers conjectured that an unlabeled, yet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large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 high quality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,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diverse 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dataset would include enough language demonstration tasks in different domains that would help the model learn them.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This conjecture resulted in the creation of the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WebText 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database.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Training Data - Prior Work</a:t>
            </a:r>
            <a:endParaRPr sz="2200" b="1"/>
          </a:p>
        </p:txBody>
      </p:sp>
      <p:sp>
        <p:nvSpPr>
          <p:cNvPr id="275" name="Google Shape;275;p3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Most prior work trained language models on a single domain of text.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p31"/>
          <p:cNvSpPr txBox="1"/>
          <p:nvPr/>
        </p:nvSpPr>
        <p:spPr>
          <a:xfrm>
            <a:off x="2338750" y="3833150"/>
            <a:ext cx="16839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Book Corpus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(800M words)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p31"/>
          <p:cNvSpPr txBox="1"/>
          <p:nvPr/>
        </p:nvSpPr>
        <p:spPr>
          <a:xfrm>
            <a:off x="5160150" y="3833150"/>
            <a:ext cx="1683900" cy="4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Wikipedia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(2500M words)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8" name="Google Shape;2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5449" y="2217624"/>
            <a:ext cx="1530500" cy="161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1900" y="2499499"/>
            <a:ext cx="1040400" cy="119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4888" y="2692238"/>
            <a:ext cx="814225" cy="81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/>
          <p:nvPr/>
        </p:nvSpPr>
        <p:spPr>
          <a:xfrm>
            <a:off x="7260975" y="4137950"/>
            <a:ext cx="1605600" cy="653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BERT Training Data 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31"/>
          <p:cNvSpPr/>
          <p:nvPr/>
        </p:nvSpPr>
        <p:spPr>
          <a:xfrm>
            <a:off x="2338750" y="2381150"/>
            <a:ext cx="4505400" cy="20976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83" name="Google Shape;283;p31"/>
          <p:cNvCxnSpPr>
            <a:endCxn id="281" idx="0"/>
          </p:cNvCxnSpPr>
          <p:nvPr/>
        </p:nvCxnSpPr>
        <p:spPr>
          <a:xfrm>
            <a:off x="6869175" y="3438650"/>
            <a:ext cx="1194600" cy="699300"/>
          </a:xfrm>
          <a:prstGeom prst="curvedConnector2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Common Crawl </a:t>
            </a:r>
            <a:endParaRPr sz="2800" b="1"/>
          </a:p>
        </p:txBody>
      </p:sp>
      <p:sp>
        <p:nvSpPr>
          <p:cNvPr id="289" name="Google Shape;289;p3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Dataset containing web-page text, scraped from billions of pages.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	 </a:t>
            </a:r>
            <a:r>
              <a:rPr lang="en-GB" sz="1800" b="1">
                <a:solidFill>
                  <a:srgbClr val="27B147"/>
                </a:solidFill>
                <a:latin typeface="Montserrat"/>
                <a:ea typeface="Montserrat"/>
                <a:cs typeface="Montserrat"/>
                <a:sym typeface="Montserrat"/>
              </a:rPr>
              <a:t>Large</a:t>
            </a:r>
            <a:endParaRPr sz="1800" b="1">
              <a:solidFill>
                <a:srgbClr val="27B14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	 </a:t>
            </a:r>
            <a:r>
              <a:rPr lang="en-GB" sz="1800" b="1">
                <a:solidFill>
                  <a:srgbClr val="27B147"/>
                </a:solidFill>
                <a:latin typeface="Montserrat"/>
                <a:ea typeface="Montserrat"/>
                <a:cs typeface="Montserrat"/>
                <a:sym typeface="Montserrat"/>
              </a:rPr>
              <a:t>Diverse</a:t>
            </a:r>
            <a:endParaRPr sz="1800" b="1">
              <a:solidFill>
                <a:srgbClr val="27B14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ED1B24"/>
                </a:solidFill>
                <a:latin typeface="Montserrat"/>
                <a:ea typeface="Montserrat"/>
                <a:cs typeface="Montserrat"/>
                <a:sym typeface="Montserrat"/>
              </a:rPr>
              <a:t>	 High-quality</a:t>
            </a:r>
            <a:endParaRPr sz="1800" b="1">
              <a:solidFill>
                <a:srgbClr val="ED1B2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0" name="Google Shape;290;p32"/>
          <p:cNvPicPr preferRelativeResize="0"/>
          <p:nvPr/>
        </p:nvPicPr>
        <p:blipFill rotWithShape="1">
          <a:blip r:embed="rId3">
            <a:alphaModFix/>
          </a:blip>
          <a:srcRect l="54313" t="28603" r="9786" b="28837"/>
          <a:stretch/>
        </p:blipFill>
        <p:spPr>
          <a:xfrm>
            <a:off x="1378077" y="3502425"/>
            <a:ext cx="412250" cy="407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2"/>
          <p:cNvPicPr preferRelativeResize="0"/>
          <p:nvPr/>
        </p:nvPicPr>
        <p:blipFill rotWithShape="1">
          <a:blip r:embed="rId3">
            <a:alphaModFix/>
          </a:blip>
          <a:srcRect l="10073" t="27516" r="54026" b="28145"/>
          <a:stretch/>
        </p:blipFill>
        <p:spPr>
          <a:xfrm>
            <a:off x="1378077" y="2980700"/>
            <a:ext cx="412250" cy="424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2"/>
          <p:cNvPicPr preferRelativeResize="0"/>
          <p:nvPr/>
        </p:nvPicPr>
        <p:blipFill rotWithShape="1">
          <a:blip r:embed="rId3">
            <a:alphaModFix/>
          </a:blip>
          <a:srcRect l="10073" t="27516" r="54026" b="28145"/>
          <a:stretch/>
        </p:blipFill>
        <p:spPr>
          <a:xfrm>
            <a:off x="1378077" y="2458979"/>
            <a:ext cx="412250" cy="424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771" y="3502425"/>
            <a:ext cx="3211603" cy="88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WebText</a:t>
            </a:r>
            <a:endParaRPr sz="2800" b="1"/>
          </a:p>
        </p:txBody>
      </p:sp>
      <p:sp>
        <p:nvSpPr>
          <p:cNvPr id="299" name="Google Shape;299;p3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Dataset containing Reddit pages whose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Karma 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rating is 3 and above.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	 </a:t>
            </a:r>
            <a:r>
              <a:rPr lang="en-GB" sz="1800" b="1">
                <a:solidFill>
                  <a:srgbClr val="27B147"/>
                </a:solidFill>
                <a:latin typeface="Montserrat"/>
                <a:ea typeface="Montserrat"/>
                <a:cs typeface="Montserrat"/>
                <a:sym typeface="Montserrat"/>
              </a:rPr>
              <a:t>Large</a:t>
            </a:r>
            <a:endParaRPr sz="1800" b="1">
              <a:solidFill>
                <a:srgbClr val="27B14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	 </a:t>
            </a:r>
            <a:r>
              <a:rPr lang="en-GB" sz="1800" b="1">
                <a:solidFill>
                  <a:srgbClr val="27B147"/>
                </a:solidFill>
                <a:latin typeface="Montserrat"/>
                <a:ea typeface="Montserrat"/>
                <a:cs typeface="Montserrat"/>
                <a:sym typeface="Montserrat"/>
              </a:rPr>
              <a:t>Diverse</a:t>
            </a:r>
            <a:endParaRPr sz="1800" b="1">
              <a:solidFill>
                <a:srgbClr val="27B14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3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b="1">
                <a:solidFill>
                  <a:srgbClr val="27B147"/>
                </a:solidFill>
                <a:latin typeface="Montserrat"/>
                <a:ea typeface="Montserrat"/>
                <a:cs typeface="Montserrat"/>
                <a:sym typeface="Montserrat"/>
              </a:rPr>
              <a:t>	 High-quality</a:t>
            </a:r>
            <a:endParaRPr sz="1800" b="1">
              <a:solidFill>
                <a:srgbClr val="27B14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0" name="Google Shape;300;p33"/>
          <p:cNvPicPr preferRelativeResize="0"/>
          <p:nvPr/>
        </p:nvPicPr>
        <p:blipFill rotWithShape="1">
          <a:blip r:embed="rId3">
            <a:alphaModFix/>
          </a:blip>
          <a:srcRect l="10073" t="27516" r="54026" b="28145"/>
          <a:stretch/>
        </p:blipFill>
        <p:spPr>
          <a:xfrm>
            <a:off x="1378077" y="2980700"/>
            <a:ext cx="412250" cy="424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3"/>
          <p:cNvPicPr preferRelativeResize="0"/>
          <p:nvPr/>
        </p:nvPicPr>
        <p:blipFill rotWithShape="1">
          <a:blip r:embed="rId3">
            <a:alphaModFix/>
          </a:blip>
          <a:srcRect l="10073" t="27516" r="54026" b="28145"/>
          <a:stretch/>
        </p:blipFill>
        <p:spPr>
          <a:xfrm>
            <a:off x="1378077" y="2458979"/>
            <a:ext cx="412250" cy="424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72250" y="2458975"/>
            <a:ext cx="2214526" cy="2214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3"/>
          <p:cNvPicPr preferRelativeResize="0"/>
          <p:nvPr/>
        </p:nvPicPr>
        <p:blipFill rotWithShape="1">
          <a:blip r:embed="rId3">
            <a:alphaModFix/>
          </a:blip>
          <a:srcRect l="10073" t="27516" r="54026" b="28145"/>
          <a:stretch/>
        </p:blipFill>
        <p:spPr>
          <a:xfrm>
            <a:off x="1378077" y="3502425"/>
            <a:ext cx="412250" cy="4243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Resulting Dataset</a:t>
            </a:r>
            <a:endParaRPr sz="2800" b="1"/>
          </a:p>
        </p:txBody>
      </p:sp>
      <p:sp>
        <p:nvSpPr>
          <p:cNvPr id="309" name="Google Shape;309;p3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4">
                <a:latin typeface="Montserrat"/>
                <a:ea typeface="Montserrat"/>
                <a:cs typeface="Montserrat"/>
                <a:sym typeface="Montserrat"/>
              </a:rPr>
              <a:t>Resulting dataset statistics (after deduplication):</a:t>
            </a: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3217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5"/>
              <a:buFont typeface="Montserrat"/>
              <a:buChar char="-"/>
            </a:pPr>
            <a:r>
              <a:rPr lang="en-GB" sz="1804" b="1">
                <a:latin typeface="Montserrat"/>
                <a:ea typeface="Montserrat"/>
                <a:cs typeface="Montserrat"/>
                <a:sym typeface="Montserrat"/>
              </a:rPr>
              <a:t>45M</a:t>
            </a:r>
            <a:r>
              <a:rPr lang="en-GB" sz="1804">
                <a:latin typeface="Montserrat"/>
                <a:ea typeface="Montserrat"/>
                <a:cs typeface="Montserrat"/>
                <a:sym typeface="Montserrat"/>
              </a:rPr>
              <a:t> links</a:t>
            </a: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321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5"/>
              <a:buFont typeface="Montserrat"/>
              <a:buChar char="-"/>
            </a:pPr>
            <a:r>
              <a:rPr lang="en-GB" sz="1804" b="1">
                <a:latin typeface="Montserrat"/>
                <a:ea typeface="Montserrat"/>
                <a:cs typeface="Montserrat"/>
                <a:sym typeface="Montserrat"/>
              </a:rPr>
              <a:t>8M</a:t>
            </a:r>
            <a:r>
              <a:rPr lang="en-GB" sz="1804">
                <a:latin typeface="Montserrat"/>
                <a:ea typeface="Montserrat"/>
                <a:cs typeface="Montserrat"/>
                <a:sym typeface="Montserrat"/>
              </a:rPr>
              <a:t> documents</a:t>
            </a: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321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5"/>
              <a:buFont typeface="Montserrat"/>
              <a:buChar char="-"/>
            </a:pPr>
            <a:r>
              <a:rPr lang="en-GB" sz="1804" b="1">
                <a:latin typeface="Montserrat"/>
                <a:ea typeface="Montserrat"/>
                <a:cs typeface="Montserrat"/>
                <a:sym typeface="Montserrat"/>
              </a:rPr>
              <a:t>40GB</a:t>
            </a:r>
            <a:r>
              <a:rPr lang="en-GB" sz="1804">
                <a:latin typeface="Montserrat"/>
                <a:ea typeface="Montserrat"/>
                <a:cs typeface="Montserrat"/>
                <a:sym typeface="Montserrat"/>
              </a:rPr>
              <a:t> of text</a:t>
            </a: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904">
                <a:solidFill>
                  <a:schemeClr val="dk1"/>
                </a:solidFill>
              </a:rPr>
              <a:t>(Gorid of all links from Wikipedia).</a:t>
            </a: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852"/>
              <a:buNone/>
            </a:pP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852"/>
              <a:buNone/>
            </a:pPr>
            <a:endParaRPr sz="1804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852"/>
              <a:buNone/>
            </a:pPr>
            <a:endParaRPr sz="1804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0575" y="2088575"/>
            <a:ext cx="2618776" cy="2618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Introduction</a:t>
            </a:r>
            <a:endParaRPr sz="3200" b="1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Example of naturally occurring demonstrations of different tasks found throughout the WebText training set: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Naturally Occurring Tasks</a:t>
            </a:r>
            <a:endParaRPr sz="2800" b="1"/>
          </a:p>
        </p:txBody>
      </p:sp>
      <p:pic>
        <p:nvPicPr>
          <p:cNvPr id="317" name="Google Shape;317;p35"/>
          <p:cNvPicPr preferRelativeResize="0"/>
          <p:nvPr/>
        </p:nvPicPr>
        <p:blipFill rotWithShape="1">
          <a:blip r:embed="rId3">
            <a:alphaModFix/>
          </a:blip>
          <a:srcRect l="5238" r="4598"/>
          <a:stretch/>
        </p:blipFill>
        <p:spPr>
          <a:xfrm>
            <a:off x="762663" y="2841975"/>
            <a:ext cx="7618672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6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Model and details</a:t>
            </a:r>
            <a:endParaRPr sz="3200"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rgbClr val="1B212C"/>
                </a:solidFill>
              </a:rPr>
              <a:t>Model</a:t>
            </a:r>
            <a:endParaRPr sz="2800" b="1">
              <a:solidFill>
                <a:srgbClr val="1B212C"/>
              </a:solidFill>
            </a:endParaRPr>
          </a:p>
        </p:txBody>
      </p:sp>
      <p:sp>
        <p:nvSpPr>
          <p:cNvPr id="328" name="Google Shape;328;p37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Like GPT-I, GPT-II uses a </a:t>
            </a:r>
            <a:r>
              <a:rPr lang="en-GB" sz="1800" b="1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Transformer</a:t>
            </a: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 based model, which consists of the following:</a:t>
            </a:r>
            <a:endParaRPr sz="180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1200"/>
              </a:spcBef>
              <a:spcAft>
                <a:spcPts val="0"/>
              </a:spcAft>
              <a:buClr>
                <a:srgbClr val="1B212C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Word embedding</a:t>
            </a:r>
            <a:endParaRPr sz="180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Positional encoding</a:t>
            </a:r>
            <a:endParaRPr sz="180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Masked attention</a:t>
            </a:r>
            <a:endParaRPr sz="180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Feed-forward network</a:t>
            </a:r>
            <a:endParaRPr sz="180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B212C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1B212C"/>
                </a:solidFill>
                <a:latin typeface="Montserrat"/>
                <a:ea typeface="Montserrat"/>
                <a:cs typeface="Montserrat"/>
                <a:sym typeface="Montserrat"/>
              </a:rPr>
              <a:t>Softmax</a:t>
            </a:r>
            <a:endParaRPr sz="1800">
              <a:solidFill>
                <a:srgbClr val="1B212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9" name="Google Shape;32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600" y="2530147"/>
            <a:ext cx="2787574" cy="156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8"/>
          <p:cNvPicPr preferRelativeResize="0"/>
          <p:nvPr/>
        </p:nvPicPr>
        <p:blipFill rotWithShape="1">
          <a:blip r:embed="rId3">
            <a:alphaModFix/>
          </a:blip>
          <a:srcRect l="28989" r="10260"/>
          <a:stretch/>
        </p:blipFill>
        <p:spPr>
          <a:xfrm>
            <a:off x="3588926" y="0"/>
            <a:ext cx="55550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8"/>
          <p:cNvSpPr txBox="1">
            <a:spLocks noGrp="1"/>
          </p:cNvSpPr>
          <p:nvPr>
            <p:ph type="body" idx="1"/>
          </p:nvPr>
        </p:nvSpPr>
        <p:spPr>
          <a:xfrm>
            <a:off x="242225" y="1698300"/>
            <a:ext cx="2724000" cy="1746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Embed words as vectors in a high-dimensional space, in a way that preserves meaning.</a:t>
            </a:r>
            <a:endParaRPr sz="1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6" name="Google Shape;336;p38"/>
          <p:cNvSpPr/>
          <p:nvPr/>
        </p:nvSpPr>
        <p:spPr>
          <a:xfrm>
            <a:off x="3646575" y="4294700"/>
            <a:ext cx="1003200" cy="4383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7" name="Google Shape;337;p38"/>
          <p:cNvCxnSpPr>
            <a:stCxn id="335" idx="3"/>
            <a:endCxn id="336" idx="1"/>
          </p:cNvCxnSpPr>
          <p:nvPr/>
        </p:nvCxnSpPr>
        <p:spPr>
          <a:xfrm>
            <a:off x="2966225" y="2571750"/>
            <a:ext cx="680400" cy="1942200"/>
          </a:xfrm>
          <a:prstGeom prst="curvedConnector3">
            <a:avLst>
              <a:gd name="adj1" fmla="val 49996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39"/>
          <p:cNvPicPr preferRelativeResize="0"/>
          <p:nvPr/>
        </p:nvPicPr>
        <p:blipFill rotWithShape="1">
          <a:blip r:embed="rId3">
            <a:alphaModFix/>
          </a:blip>
          <a:srcRect l="28989" r="10260"/>
          <a:stretch/>
        </p:blipFill>
        <p:spPr>
          <a:xfrm>
            <a:off x="3588926" y="0"/>
            <a:ext cx="55550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9"/>
          <p:cNvSpPr txBox="1">
            <a:spLocks noGrp="1"/>
          </p:cNvSpPr>
          <p:nvPr>
            <p:ph type="body" idx="1"/>
          </p:nvPr>
        </p:nvSpPr>
        <p:spPr>
          <a:xfrm>
            <a:off x="242225" y="1698300"/>
            <a:ext cx="2724000" cy="1746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Encode position in sentence by adding sine waves at different frequencies and phases. </a:t>
            </a:r>
            <a:endParaRPr sz="1800" i="1">
              <a:solidFill>
                <a:schemeClr val="dk1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344" name="Google Shape;344;p39"/>
          <p:cNvSpPr/>
          <p:nvPr/>
        </p:nvSpPr>
        <p:spPr>
          <a:xfrm>
            <a:off x="3646575" y="3567298"/>
            <a:ext cx="1003200" cy="4383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5" name="Google Shape;345;p39"/>
          <p:cNvCxnSpPr>
            <a:stCxn id="343" idx="3"/>
            <a:endCxn id="344" idx="1"/>
          </p:cNvCxnSpPr>
          <p:nvPr/>
        </p:nvCxnSpPr>
        <p:spPr>
          <a:xfrm>
            <a:off x="2966225" y="2571750"/>
            <a:ext cx="680400" cy="1214700"/>
          </a:xfrm>
          <a:prstGeom prst="curvedConnector3">
            <a:avLst>
              <a:gd name="adj1" fmla="val 49996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Google Shape;350;p40"/>
          <p:cNvPicPr preferRelativeResize="0"/>
          <p:nvPr/>
        </p:nvPicPr>
        <p:blipFill rotWithShape="1">
          <a:blip r:embed="rId3">
            <a:alphaModFix/>
          </a:blip>
          <a:srcRect l="28989" r="10260"/>
          <a:stretch/>
        </p:blipFill>
        <p:spPr>
          <a:xfrm>
            <a:off x="3588926" y="0"/>
            <a:ext cx="55550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0"/>
          <p:cNvSpPr txBox="1">
            <a:spLocks noGrp="1"/>
          </p:cNvSpPr>
          <p:nvPr>
            <p:ph type="body" idx="1"/>
          </p:nvPr>
        </p:nvSpPr>
        <p:spPr>
          <a:xfrm>
            <a:off x="242225" y="1698300"/>
            <a:ext cx="2724000" cy="1746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Apply self-attention to word vectors, masking future words, to attain contextual meaning.</a:t>
            </a:r>
            <a:endParaRPr sz="1800" i="1">
              <a:solidFill>
                <a:schemeClr val="dk1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352" name="Google Shape;352;p40"/>
          <p:cNvSpPr/>
          <p:nvPr/>
        </p:nvSpPr>
        <p:spPr>
          <a:xfrm>
            <a:off x="3646575" y="2599780"/>
            <a:ext cx="1003200" cy="6225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3" name="Google Shape;353;p40"/>
          <p:cNvCxnSpPr>
            <a:stCxn id="351" idx="3"/>
            <a:endCxn id="352" idx="1"/>
          </p:cNvCxnSpPr>
          <p:nvPr/>
        </p:nvCxnSpPr>
        <p:spPr>
          <a:xfrm>
            <a:off x="2966225" y="2571750"/>
            <a:ext cx="680400" cy="339300"/>
          </a:xfrm>
          <a:prstGeom prst="curvedConnector3">
            <a:avLst>
              <a:gd name="adj1" fmla="val 49996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41"/>
          <p:cNvPicPr preferRelativeResize="0"/>
          <p:nvPr/>
        </p:nvPicPr>
        <p:blipFill rotWithShape="1">
          <a:blip r:embed="rId3">
            <a:alphaModFix/>
          </a:blip>
          <a:srcRect l="28989" r="10260"/>
          <a:stretch/>
        </p:blipFill>
        <p:spPr>
          <a:xfrm>
            <a:off x="3588926" y="0"/>
            <a:ext cx="55550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41"/>
          <p:cNvSpPr txBox="1">
            <a:spLocks noGrp="1"/>
          </p:cNvSpPr>
          <p:nvPr>
            <p:ph type="body" idx="1"/>
          </p:nvPr>
        </p:nvSpPr>
        <p:spPr>
          <a:xfrm>
            <a:off x="242225" y="1698300"/>
            <a:ext cx="2724000" cy="1746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Add the attention vectors to positionally encoded vectors, to achieve the final word  representation.</a:t>
            </a:r>
            <a:endParaRPr sz="1800" i="1">
              <a:solidFill>
                <a:schemeClr val="dk1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360" name="Google Shape;360;p41"/>
          <p:cNvSpPr/>
          <p:nvPr/>
        </p:nvSpPr>
        <p:spPr>
          <a:xfrm>
            <a:off x="3646575" y="1837777"/>
            <a:ext cx="1003200" cy="4227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1" name="Google Shape;361;p41"/>
          <p:cNvCxnSpPr>
            <a:stCxn id="359" idx="3"/>
            <a:endCxn id="360" idx="1"/>
          </p:cNvCxnSpPr>
          <p:nvPr/>
        </p:nvCxnSpPr>
        <p:spPr>
          <a:xfrm rot="10800000" flipH="1">
            <a:off x="2966225" y="2049150"/>
            <a:ext cx="680400" cy="522600"/>
          </a:xfrm>
          <a:prstGeom prst="curvedConnector3">
            <a:avLst>
              <a:gd name="adj1" fmla="val 49996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42"/>
          <p:cNvPicPr preferRelativeResize="0"/>
          <p:nvPr/>
        </p:nvPicPr>
        <p:blipFill rotWithShape="1">
          <a:blip r:embed="rId3">
            <a:alphaModFix/>
          </a:blip>
          <a:srcRect l="28989" r="10260"/>
          <a:stretch/>
        </p:blipFill>
        <p:spPr>
          <a:xfrm>
            <a:off x="3588926" y="0"/>
            <a:ext cx="55550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2"/>
          <p:cNvSpPr txBox="1">
            <a:spLocks noGrp="1"/>
          </p:cNvSpPr>
          <p:nvPr>
            <p:ph type="body" idx="1"/>
          </p:nvPr>
        </p:nvSpPr>
        <p:spPr>
          <a:xfrm>
            <a:off x="242225" y="1698300"/>
            <a:ext cx="2724000" cy="17469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Pass through a fully connected network, to achieve a final predicted probability distribution.</a:t>
            </a:r>
            <a:endParaRPr sz="1800" i="1">
              <a:solidFill>
                <a:schemeClr val="dk1"/>
              </a:solidFill>
              <a:latin typeface="Droid Serif"/>
              <a:ea typeface="Droid Serif"/>
              <a:cs typeface="Droid Serif"/>
              <a:sym typeface="Droid Serif"/>
            </a:endParaRPr>
          </a:p>
        </p:txBody>
      </p:sp>
      <p:sp>
        <p:nvSpPr>
          <p:cNvPr id="368" name="Google Shape;368;p42"/>
          <p:cNvSpPr/>
          <p:nvPr/>
        </p:nvSpPr>
        <p:spPr>
          <a:xfrm>
            <a:off x="3646575" y="604286"/>
            <a:ext cx="1003200" cy="1058100"/>
          </a:xfrm>
          <a:prstGeom prst="rect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69" name="Google Shape;369;p42"/>
          <p:cNvCxnSpPr>
            <a:stCxn id="367" idx="3"/>
            <a:endCxn id="368" idx="1"/>
          </p:cNvCxnSpPr>
          <p:nvPr/>
        </p:nvCxnSpPr>
        <p:spPr>
          <a:xfrm rot="10800000" flipH="1">
            <a:off x="2966225" y="1133250"/>
            <a:ext cx="680400" cy="1438500"/>
          </a:xfrm>
          <a:prstGeom prst="curvedConnector3">
            <a:avLst>
              <a:gd name="adj1" fmla="val 49996"/>
            </a:avLst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950" y="1399009"/>
            <a:ext cx="7802096" cy="369514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rgbClr val="000000"/>
                </a:solidFill>
              </a:rPr>
              <a:t>GPT-II - Model Sizes</a:t>
            </a:r>
            <a:endParaRPr sz="2800"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>
                <a:solidFill>
                  <a:srgbClr val="000000"/>
                </a:solidFill>
              </a:rPr>
              <a:t>Compared to GPT-I</a:t>
            </a:r>
            <a:endParaRPr sz="2800" b="1">
              <a:solidFill>
                <a:srgbClr val="000000"/>
              </a:solidFill>
            </a:endParaRPr>
          </a:p>
        </p:txBody>
      </p:sp>
      <p:sp>
        <p:nvSpPr>
          <p:cNvPr id="381" name="Google Shape;381;p4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GPT-I is equivalent to the smallest size of GPT-II in terms of architecture, with the exception of the following: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Layer normalization was moved to the input of each Transformer block.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Context size was increased from 512 to 768.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Batch size was augmented from 64 to 512.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ontserrat"/>
              <a:buChar char="-"/>
            </a:pPr>
            <a:r>
              <a:rPr lang="en-GB" sz="18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Vocabulary size was expanded from 40,000 tokens to 50,257.</a:t>
            </a: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About the Paper</a:t>
            </a:r>
            <a:endParaRPr sz="2800" b="1"/>
          </a:p>
        </p:txBody>
      </p:sp>
      <p:sp>
        <p:nvSpPr>
          <p:cNvPr id="185" name="Google Shape;18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 paper by                     employees and founders: </a:t>
            </a:r>
            <a:br>
              <a:rPr lang="en-GB" sz="18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Alec Radford, Jeffrey Wu, Rewon Child, David Luan, Dario Amodei and Ilya Sutskever.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Published in 2019.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Describes GPT-II, the second generation of GPT models.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6" name="Google Shape;1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6220" y="1653758"/>
            <a:ext cx="1062351" cy="28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5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Results</a:t>
            </a:r>
            <a:endParaRPr sz="3200" b="1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800" b="1"/>
              <a:t>Perplexity </a:t>
            </a:r>
            <a:endParaRPr sz="2800" b="1"/>
          </a:p>
        </p:txBody>
      </p:sp>
      <p:sp>
        <p:nvSpPr>
          <p:cNvPr id="392" name="Google Shape;392;p4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Perplexity measures a language model's uncertainty in predicting the next word, with lower values indicating better performance, the model predicts the data well.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3" name="Google Shape;393;p46" title="[27,33,44,&quot;https://www.codecogs.com/eqnedit.php?latex=Perp(x)%3D%5Cfrac%7B1%7D%7B%5Csqrt%5Bn%5D%7Bp(x)%7D%7D#0&quot;]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775" y="3006575"/>
            <a:ext cx="2612426" cy="82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Zero-Shot Results</a:t>
            </a:r>
            <a:endParaRPr sz="2800" b="1"/>
          </a:p>
        </p:txBody>
      </p:sp>
      <p:graphicFrame>
        <p:nvGraphicFramePr>
          <p:cNvPr id="399" name="Google Shape;399;p47"/>
          <p:cNvGraphicFramePr/>
          <p:nvPr/>
        </p:nvGraphicFramePr>
        <p:xfrm>
          <a:off x="979775" y="1454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{D9C9ABAF-A7B2-4FEE-87DE-6C5A7890EBAC}</a:tableStyleId>
              </a:tblPr>
              <a:tblGrid>
                <a:gridCol w="112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9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29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220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775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43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7746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LAMBADA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(PPL)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180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LAMBADA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(ACC)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180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CBT-CN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(ACC)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180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WikiTex-t2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(PPL)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180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PTB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(PPL)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180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1BW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(PPL)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18000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8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SOTA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99.8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59.23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85.7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39.14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46.54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21.8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8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117M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35.13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45.99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87.65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29.41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65.85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75.20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8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345M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15.60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55.48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92.35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22.76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47.33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55.72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9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762M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10.87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60.12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93.45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19.93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40.31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44.575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80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1542M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8.63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63.24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93.30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18.34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35.76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42.16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62000" marB="91425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Zero-Shot Results</a:t>
            </a:r>
            <a:endParaRPr sz="2800" b="1"/>
          </a:p>
        </p:txBody>
      </p:sp>
      <p:pic>
        <p:nvPicPr>
          <p:cNvPr id="405" name="Google Shape;40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36450"/>
            <a:ext cx="9144003" cy="2678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Winograd Schema Challenge</a:t>
            </a:r>
            <a:endParaRPr sz="2800" b="1"/>
          </a:p>
        </p:txBody>
      </p:sp>
      <p:sp>
        <p:nvSpPr>
          <p:cNvPr id="411" name="Google Shape;411;p49"/>
          <p:cNvSpPr txBox="1">
            <a:spLocks noGrp="1"/>
          </p:cNvSpPr>
          <p:nvPr>
            <p:ph type="body" idx="1"/>
          </p:nvPr>
        </p:nvSpPr>
        <p:spPr>
          <a:xfrm>
            <a:off x="1168800" y="1443875"/>
            <a:ext cx="3531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“The </a:t>
            </a:r>
            <a:r>
              <a:rPr lang="en-GB" sz="1800" b="1" i="1">
                <a:solidFill>
                  <a:schemeClr val="accent6"/>
                </a:solidFill>
                <a:latin typeface="Droid Serif"/>
                <a:ea typeface="Droid Serif"/>
                <a:cs typeface="Droid Serif"/>
                <a:sym typeface="Droid Serif"/>
              </a:rPr>
              <a:t>trophy </a:t>
            </a: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doesn’t fit into the brown suitcase because </a:t>
            </a:r>
            <a:r>
              <a:rPr lang="en-GB" sz="1800" b="1" i="1">
                <a:solidFill>
                  <a:schemeClr val="accent6"/>
                </a:solidFill>
                <a:latin typeface="Droid Serif"/>
                <a:ea typeface="Droid Serif"/>
                <a:cs typeface="Droid Serif"/>
                <a:sym typeface="Droid Serif"/>
              </a:rPr>
              <a:t>it </a:t>
            </a: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is too large.”</a:t>
            </a: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“The trophy doesn’t fit into the brown </a:t>
            </a:r>
            <a:r>
              <a:rPr lang="en-GB" sz="1800" b="1" i="1">
                <a:solidFill>
                  <a:schemeClr val="accent6"/>
                </a:solidFill>
                <a:latin typeface="Droid Serif"/>
                <a:ea typeface="Droid Serif"/>
                <a:cs typeface="Droid Serif"/>
                <a:sym typeface="Droid Serif"/>
              </a:rPr>
              <a:t>suitcase </a:t>
            </a: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because </a:t>
            </a:r>
            <a:r>
              <a:rPr lang="en-GB" sz="1800" b="1" i="1">
                <a:solidFill>
                  <a:schemeClr val="accent6"/>
                </a:solidFill>
                <a:latin typeface="Droid Serif"/>
                <a:ea typeface="Droid Serif"/>
                <a:cs typeface="Droid Serif"/>
                <a:sym typeface="Droid Serif"/>
              </a:rPr>
              <a:t>it </a:t>
            </a:r>
            <a:r>
              <a:rPr lang="en-GB" sz="1800" i="1">
                <a:latin typeface="Droid Serif"/>
                <a:ea typeface="Droid Serif"/>
                <a:cs typeface="Droid Serif"/>
                <a:sym typeface="Droid Serif"/>
              </a:rPr>
              <a:t>is too small.”</a:t>
            </a:r>
            <a:endParaRPr sz="1800" i="1">
              <a:latin typeface="Droid Serif"/>
              <a:ea typeface="Droid Serif"/>
              <a:cs typeface="Droid Serif"/>
              <a:sym typeface="Droid Serif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In both cases, the model succeeded.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12" name="Google Shape;41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700" y="1350200"/>
            <a:ext cx="4443300" cy="320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11" b="1"/>
              <a:t>Summarization</a:t>
            </a:r>
            <a:endParaRPr sz="3111" b="1"/>
          </a:p>
        </p:txBody>
      </p:sp>
      <p:sp>
        <p:nvSpPr>
          <p:cNvPr id="418" name="Google Shape;418;p5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4017900" cy="30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Added text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TL; DR: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 after the article and generated 100 tokens with Top 2 random sampling.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Utilized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CNN 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Daily Mail 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datasets.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Used 3 generated sentences from these 100 tokens to create the summary.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19" name="Google Shape;419;p50"/>
          <p:cNvGrpSpPr/>
          <p:nvPr/>
        </p:nvGrpSpPr>
        <p:grpSpPr>
          <a:xfrm>
            <a:off x="5278468" y="930336"/>
            <a:ext cx="4017876" cy="3934643"/>
            <a:chOff x="5225652" y="930325"/>
            <a:chExt cx="3918350" cy="3803425"/>
          </a:xfrm>
        </p:grpSpPr>
        <p:grpSp>
          <p:nvGrpSpPr>
            <p:cNvPr id="420" name="Google Shape;420;p50"/>
            <p:cNvGrpSpPr/>
            <p:nvPr/>
          </p:nvGrpSpPr>
          <p:grpSpPr>
            <a:xfrm>
              <a:off x="5225652" y="930325"/>
              <a:ext cx="3918350" cy="3803425"/>
              <a:chOff x="5001852" y="962075"/>
              <a:chExt cx="3918350" cy="3803425"/>
            </a:xfrm>
          </p:grpSpPr>
          <p:pic>
            <p:nvPicPr>
              <p:cNvPr id="421" name="Google Shape;421;p50"/>
              <p:cNvPicPr preferRelativeResize="0"/>
              <p:nvPr/>
            </p:nvPicPr>
            <p:blipFill rotWithShape="1">
              <a:blip r:embed="rId3">
                <a:alphaModFix/>
              </a:blip>
              <a:srcRect l="5490" b="10281"/>
              <a:stretch/>
            </p:blipFill>
            <p:spPr>
              <a:xfrm>
                <a:off x="5323200" y="962075"/>
                <a:ext cx="3328000" cy="33636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22" name="Google Shape;422;p50"/>
              <p:cNvSpPr txBox="1"/>
              <p:nvPr/>
            </p:nvSpPr>
            <p:spPr>
              <a:xfrm>
                <a:off x="5129800" y="4330100"/>
                <a:ext cx="259500" cy="1395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23" name="Google Shape;423;p50"/>
              <p:cNvSpPr txBox="1"/>
              <p:nvPr/>
            </p:nvSpPr>
            <p:spPr>
              <a:xfrm>
                <a:off x="8383650" y="1260700"/>
                <a:ext cx="149400" cy="215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pic>
            <p:nvPicPr>
              <p:cNvPr id="424" name="Google Shape;424;p50"/>
              <p:cNvPicPr preferRelativeResize="0"/>
              <p:nvPr/>
            </p:nvPicPr>
            <p:blipFill rotWithShape="1">
              <a:blip r:embed="rId3">
                <a:alphaModFix/>
              </a:blip>
              <a:srcRect r="93807"/>
              <a:stretch/>
            </p:blipFill>
            <p:spPr>
              <a:xfrm>
                <a:off x="5053600" y="962075"/>
                <a:ext cx="218075" cy="374895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25" name="Google Shape;425;p50"/>
              <p:cNvSpPr txBox="1"/>
              <p:nvPr/>
            </p:nvSpPr>
            <p:spPr>
              <a:xfrm>
                <a:off x="5001852" y="4292300"/>
                <a:ext cx="387300" cy="215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426" name="Google Shape;426;p50"/>
              <p:cNvSpPr txBox="1"/>
              <p:nvPr/>
            </p:nvSpPr>
            <p:spPr>
              <a:xfrm>
                <a:off x="8532902" y="1092750"/>
                <a:ext cx="387300" cy="215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pic>
            <p:nvPicPr>
              <p:cNvPr id="427" name="Google Shape;427;p50"/>
              <p:cNvPicPr preferRelativeResize="0"/>
              <p:nvPr/>
            </p:nvPicPr>
            <p:blipFill rotWithShape="1">
              <a:blip r:embed="rId3">
                <a:alphaModFix/>
              </a:blip>
              <a:srcRect l="5490" t="94262"/>
              <a:stretch/>
            </p:blipFill>
            <p:spPr>
              <a:xfrm>
                <a:off x="5205050" y="4550400"/>
                <a:ext cx="3328000" cy="2151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428" name="Google Shape;428;p50"/>
            <p:cNvPicPr preferRelativeResize="0"/>
            <p:nvPr/>
          </p:nvPicPr>
          <p:blipFill rotWithShape="1">
            <a:blip r:embed="rId3">
              <a:alphaModFix/>
            </a:blip>
            <a:srcRect l="8875" t="89430" b="5427"/>
            <a:stretch/>
          </p:blipFill>
          <p:spPr>
            <a:xfrm>
              <a:off x="5775775" y="4286450"/>
              <a:ext cx="3208850" cy="1927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Generalization vs. Memorization</a:t>
            </a:r>
            <a:endParaRPr sz="2800" b="1"/>
          </a:p>
        </p:txBody>
      </p:sp>
      <p:sp>
        <p:nvSpPr>
          <p:cNvPr id="434" name="Google Shape;434;p5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It is important to analyze how much test data also shows up in the training data to assess the generalization error accurately.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435" name="Google Shape;435;p51"/>
          <p:cNvGraphicFramePr/>
          <p:nvPr/>
        </p:nvGraphicFramePr>
        <p:xfrm>
          <a:off x="500738" y="2878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{D9C9ABAF-A7B2-4FEE-87DE-6C5A7890EBAC}</a:tableStyleId>
              </a:tblPr>
              <a:tblGrid>
                <a:gridCol w="116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3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24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587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6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7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5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PTB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WikiText-2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enwik8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text8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WikiText-103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1BW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8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Dataset train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2.67%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0.66%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7.50%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2.34%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9.09%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13.19%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8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WebText train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0.88%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1.63%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6.31%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3.94%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2.42%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3.75%</a:t>
                      </a:r>
                      <a:endParaRPr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198000" marB="91425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43434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WebText Underfitting</a:t>
            </a:r>
            <a:endParaRPr sz="2800" b="1"/>
          </a:p>
        </p:txBody>
      </p:sp>
      <p:pic>
        <p:nvPicPr>
          <p:cNvPr id="441" name="Google Shape;441;p52"/>
          <p:cNvPicPr preferRelativeResize="0"/>
          <p:nvPr/>
        </p:nvPicPr>
        <p:blipFill rotWithShape="1">
          <a:blip r:embed="rId3">
            <a:alphaModFix/>
          </a:blip>
          <a:srcRect l="7404" r="4021"/>
          <a:stretch/>
        </p:blipFill>
        <p:spPr>
          <a:xfrm>
            <a:off x="2530925" y="1173550"/>
            <a:ext cx="4082150" cy="36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3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What’s next?</a:t>
            </a:r>
            <a:endParaRPr sz="3200" b="1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5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Practical Performance</a:t>
            </a:r>
            <a:endParaRPr sz="2800" b="1"/>
          </a:p>
        </p:txBody>
      </p:sp>
      <p:sp>
        <p:nvSpPr>
          <p:cNvPr id="452" name="Google Shape;452;p5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1829">
                <a:latin typeface="Montserrat"/>
                <a:ea typeface="Montserrat"/>
                <a:cs typeface="Montserrat"/>
                <a:sym typeface="Montserrat"/>
              </a:rPr>
              <a:t>While the model is qualitatively performing the tasks, its performance is still only rudimentary according to quantitative metrics. In terms of practical applications, the zero-shot performance of GPT-II is still far from usable, and often no better than random for many tasks.</a:t>
            </a:r>
            <a:endParaRPr sz="1829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-GB" sz="1829">
                <a:latin typeface="Montserrat"/>
                <a:ea typeface="Montserrat"/>
                <a:cs typeface="Montserrat"/>
                <a:sym typeface="Montserrat"/>
              </a:rPr>
              <a:t>In addition, many other practical tasks remain to be evaluated.</a:t>
            </a:r>
            <a:endParaRPr sz="1829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829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829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829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What is a Language Model?</a:t>
            </a: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 language model is a machine learning model that is able to predict the next word in a sentence based on its previous content.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574" y="2311100"/>
            <a:ext cx="2623825" cy="227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Fine-tuning</a:t>
            </a:r>
            <a:endParaRPr sz="2800" b="1"/>
          </a:p>
        </p:txBody>
      </p:sp>
      <p:sp>
        <p:nvSpPr>
          <p:cNvPr id="458" name="Google Shape;458;p5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29">
                <a:latin typeface="Montserrat"/>
                <a:ea typeface="Montserrat"/>
                <a:cs typeface="Montserrat"/>
                <a:sym typeface="Montserrat"/>
              </a:rPr>
              <a:t>The work done so far did not include fine-tuning for specific tasks and purposes. Thus, the potential with fine-tuning remains unclear.</a:t>
            </a:r>
            <a:endParaRPr sz="1829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29">
                <a:latin typeface="Montserrat"/>
                <a:ea typeface="Montserrat"/>
                <a:cs typeface="Montserrat"/>
                <a:sym typeface="Montserrat"/>
              </a:rPr>
              <a:t>The researchers plan to explore fine-tuning on different benchmarks in order to improve results.</a:t>
            </a:r>
            <a:endParaRPr sz="1829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29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Our thoughts</a:t>
            </a:r>
            <a:endParaRPr sz="2800" b="1"/>
          </a:p>
        </p:txBody>
      </p:sp>
      <p:sp>
        <p:nvSpPr>
          <p:cNvPr id="464" name="Google Shape;464;p5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850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29">
                <a:latin typeface="Montserrat"/>
                <a:ea typeface="Montserrat"/>
                <a:cs typeface="Montserrat"/>
                <a:sym typeface="Montserrat"/>
              </a:rPr>
              <a:t>More parameters seem to improve the model substantially, so it is natural to try increasing model size.</a:t>
            </a:r>
            <a:endParaRPr sz="1829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65" name="Google Shape;46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825" y="1567550"/>
            <a:ext cx="3850201" cy="2754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7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Conclusions</a:t>
            </a:r>
            <a:endParaRPr sz="3200" b="1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A LLM trained on a sufficiently large and diverse dataset is able to perform well across many domains.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GPT-II demonstrates SOTA performance on 7 out of 8 tested language modeling datasets.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Maximizing the likelihood of a sufficiently varied text corpus allows a model to learn how to perform many tasks without the need for explicit supervision.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76" name="Google Shape;476;p5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Summary and Conclusions</a:t>
            </a:r>
            <a:endParaRPr sz="2800" b="1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A thought-provoking question</a:t>
            </a:r>
            <a:endParaRPr sz="2800" b="1"/>
          </a:p>
        </p:txBody>
      </p:sp>
      <p:sp>
        <p:nvSpPr>
          <p:cNvPr id="482" name="Google Shape;482;p5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OpenAI didn’t release the code for the GPT-II model.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400">
                <a:latin typeface="Montserrat"/>
                <a:ea typeface="Montserrat"/>
                <a:cs typeface="Montserrat"/>
                <a:sym typeface="Montserrat"/>
              </a:rPr>
              <a:t>Why do you think that is?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-GB" sz="2400">
                <a:latin typeface="Montserrat"/>
                <a:ea typeface="Montserrat"/>
                <a:cs typeface="Montserrat"/>
                <a:sym typeface="Montserrat"/>
              </a:rPr>
              <a:t>Do you agree with their choice?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3" name="Google Shape;483;p59" title="‫سؤال سؤال وجواب GIF (סופק על ידי Tenor)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3025" y="2571750"/>
            <a:ext cx="2095500" cy="20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/>
              <a:t>Prior Work</a:t>
            </a:r>
            <a:endParaRPr sz="32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Previous Models</a:t>
            </a:r>
            <a:endParaRPr sz="2800" b="1"/>
          </a:p>
        </p:txBody>
      </p:sp>
      <p:sp>
        <p:nvSpPr>
          <p:cNvPr id="204" name="Google Shape;204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The field of NLP was relatively new at the time. There were a couple of different attempts and approaches to language modeling: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ELMo 	(University of Washington, 2018)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BERT 	(Google, 2018)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MQAN 	(Salesforce, 2018)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GPT-I 	(OpenAI, 2018)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ELMo</a:t>
            </a:r>
            <a:endParaRPr sz="2800" b="1"/>
          </a:p>
        </p:txBody>
      </p:sp>
      <p:sp>
        <p:nvSpPr>
          <p:cNvPr id="210" name="Google Shape;210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7263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Montserrat"/>
              <a:buChar char="-"/>
            </a:pPr>
            <a:r>
              <a:rPr lang="en-GB" sz="1800" b="1">
                <a:solidFill>
                  <a:srgbClr val="2021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GB" sz="1800">
                <a:solidFill>
                  <a:srgbClr val="2021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mbeddings from </a:t>
            </a:r>
            <a:r>
              <a:rPr lang="en-GB" sz="1800" b="1">
                <a:solidFill>
                  <a:srgbClr val="2021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-GB" sz="1800">
                <a:solidFill>
                  <a:srgbClr val="2021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anguage </a:t>
            </a:r>
            <a:r>
              <a:rPr lang="en-GB" sz="1800" b="1">
                <a:solidFill>
                  <a:srgbClr val="2021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Mo</a:t>
            </a:r>
            <a:r>
              <a:rPr lang="en-GB" sz="1800">
                <a:solidFill>
                  <a:srgbClr val="202122"/>
                </a:solidFill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del.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Based on an LSTM architecture.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Provides context sensitive word embeddings.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Fine-tuned for specific tasks.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1" name="Google Shape;211;p22"/>
          <p:cNvPicPr preferRelativeResize="0"/>
          <p:nvPr/>
        </p:nvPicPr>
        <p:blipFill rotWithShape="1">
          <a:blip r:embed="rId3">
            <a:alphaModFix/>
          </a:blip>
          <a:srcRect l="7304" r="9694"/>
          <a:stretch/>
        </p:blipFill>
        <p:spPr>
          <a:xfrm>
            <a:off x="5023683" y="1422200"/>
            <a:ext cx="3898717" cy="298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BERT</a:t>
            </a:r>
            <a:endParaRPr sz="2800" b="1"/>
          </a:p>
        </p:txBody>
      </p:sp>
      <p:sp>
        <p:nvSpPr>
          <p:cNvPr id="217" name="Google Shape;217;p23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7287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B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idirectional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E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ncoder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epresentations from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T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ransformer.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Trained in a semi-supervised setting.</a:t>
            </a:r>
            <a:endParaRPr sz="1500">
              <a:solidFill>
                <a:srgbClr val="040C28"/>
              </a:solidFill>
              <a:highlight>
                <a:srgbClr val="D3E3FD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Can be Fine-tuned for specific tasks, such as QA.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p23"/>
          <p:cNvPicPr preferRelativeResize="0"/>
          <p:nvPr/>
        </p:nvPicPr>
        <p:blipFill rotWithShape="1">
          <a:blip r:embed="rId3">
            <a:alphaModFix/>
          </a:blip>
          <a:srcRect l="50490"/>
          <a:stretch/>
        </p:blipFill>
        <p:spPr>
          <a:xfrm>
            <a:off x="5736832" y="1307849"/>
            <a:ext cx="2367318" cy="291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" y="4566166"/>
            <a:ext cx="1698051" cy="5773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b="1"/>
              <a:t>MQAN</a:t>
            </a:r>
            <a:endParaRPr sz="2800" b="1"/>
          </a:p>
        </p:txBody>
      </p:sp>
      <p:sp>
        <p:nvSpPr>
          <p:cNvPr id="225" name="Google Shape;225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ulti-task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Q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uestion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A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nswering </a:t>
            </a:r>
            <a:r>
              <a:rPr lang="en-GB" sz="1800" b="1">
                <a:latin typeface="Montserrat"/>
                <a:ea typeface="Montserrat"/>
                <a:cs typeface="Montserrat"/>
                <a:sym typeface="Montserrat"/>
              </a:rPr>
              <a:t>N</a:t>
            </a: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etwork.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Utilizes both LSTMs and transformers.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Multitask learner.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-"/>
            </a:pPr>
            <a:r>
              <a:rPr lang="en-GB" sz="1800">
                <a:latin typeface="Montserrat"/>
                <a:ea typeface="Montserrat"/>
                <a:cs typeface="Montserrat"/>
                <a:sym typeface="Montserrat"/>
              </a:rPr>
              <a:t>Typically fine-tuned for specific tasks (QA).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6" name="Google Shape;22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166" y="1434050"/>
            <a:ext cx="3978334" cy="291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FFFFFF"/>
      </a:dk1>
      <a:lt1>
        <a:srgbClr val="1B212C"/>
      </a:lt1>
      <a:dk2>
        <a:srgbClr val="C2C9D5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1136</Words>
  <Application>Microsoft Office PowerPoint</Application>
  <PresentationFormat>‫הצגה על המסך (16:9)</PresentationFormat>
  <Paragraphs>259</Paragraphs>
  <Slides>44</Slides>
  <Notes>44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44</vt:i4>
      </vt:variant>
    </vt:vector>
  </HeadingPairs>
  <TitlesOfParts>
    <vt:vector size="49" baseType="lpstr">
      <vt:lpstr>Montserrat</vt:lpstr>
      <vt:lpstr>Lato</vt:lpstr>
      <vt:lpstr>Droid Serif</vt:lpstr>
      <vt:lpstr>Arial</vt:lpstr>
      <vt:lpstr>Focus</vt:lpstr>
      <vt:lpstr>Language Models are Unsupervised Multitask Learners  </vt:lpstr>
      <vt:lpstr>Introduction</vt:lpstr>
      <vt:lpstr>About the Paper</vt:lpstr>
      <vt:lpstr>What is a Language Model?</vt:lpstr>
      <vt:lpstr>Prior Work</vt:lpstr>
      <vt:lpstr>Previous Models</vt:lpstr>
      <vt:lpstr>ELMo</vt:lpstr>
      <vt:lpstr>BERT</vt:lpstr>
      <vt:lpstr>MQAN</vt:lpstr>
      <vt:lpstr>GPT-I</vt:lpstr>
      <vt:lpstr>Main Idea - MORE!</vt:lpstr>
      <vt:lpstr>Language Modeling</vt:lpstr>
      <vt:lpstr>Multitask Learning</vt:lpstr>
      <vt:lpstr>Required Dataset</vt:lpstr>
      <vt:lpstr>Solution - Unsupervised Learning</vt:lpstr>
      <vt:lpstr>Training Data - Prior Work</vt:lpstr>
      <vt:lpstr>Common Crawl </vt:lpstr>
      <vt:lpstr>WebText</vt:lpstr>
      <vt:lpstr>Resulting Dataset</vt:lpstr>
      <vt:lpstr>Naturally Occurring Tasks</vt:lpstr>
      <vt:lpstr>Model and details</vt:lpstr>
      <vt:lpstr>Model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GPT-II - Model Sizes</vt:lpstr>
      <vt:lpstr>Compared to GPT-I</vt:lpstr>
      <vt:lpstr>Results</vt:lpstr>
      <vt:lpstr>Perplexity </vt:lpstr>
      <vt:lpstr>Zero-Shot Results</vt:lpstr>
      <vt:lpstr>Zero-Shot Results</vt:lpstr>
      <vt:lpstr>Winograd Schema Challenge</vt:lpstr>
      <vt:lpstr>Summarization</vt:lpstr>
      <vt:lpstr>Generalization vs. Memorization</vt:lpstr>
      <vt:lpstr>WebText Underfitting</vt:lpstr>
      <vt:lpstr>What’s next?</vt:lpstr>
      <vt:lpstr>Practical Performance</vt:lpstr>
      <vt:lpstr>Fine-tuning</vt:lpstr>
      <vt:lpstr>Our thoughts</vt:lpstr>
      <vt:lpstr>Conclusions</vt:lpstr>
      <vt:lpstr>Summary and Conclusions</vt:lpstr>
      <vt:lpstr>A thought-provoking question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Language Models are Unsupervised Multitask Learners  </dc:title>
  <dc:creator>Nitzan Ron</dc:creator>
  <cp:lastModifiedBy>Nitzan Ron</cp:lastModifiedBy>
  <cp:revision>1</cp:revision>
  <dcterms:modified xsi:type="dcterms:W3CDTF">2024-11-03T11:11:03Z</dcterms:modified>
</cp:coreProperties>
</file>